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6" r:id="rId2"/>
    <p:sldMasterId id="2147483823" r:id="rId3"/>
  </p:sldMasterIdLst>
  <p:notesMasterIdLst>
    <p:notesMasterId r:id="rId10"/>
  </p:notesMasterIdLst>
  <p:handoutMasterIdLst>
    <p:handoutMasterId r:id="rId11"/>
  </p:handoutMasterIdLst>
  <p:sldIdLst>
    <p:sldId id="351" r:id="rId4"/>
    <p:sldId id="352" r:id="rId5"/>
    <p:sldId id="353" r:id="rId6"/>
    <p:sldId id="354" r:id="rId7"/>
    <p:sldId id="355" r:id="rId8"/>
    <p:sldId id="356" r:id="rId9"/>
  </p:sldIdLst>
  <p:sldSz cx="12192000" cy="6858000"/>
  <p:notesSz cx="6858000" cy="9144000"/>
  <p:defaultTextStyle>
    <a:defPPr>
      <a:defRPr lang="sv-SE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9BD"/>
    <a:srgbClr val="0B5EA5"/>
    <a:srgbClr val="003FFF"/>
    <a:srgbClr val="E26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Format med tema 2 - dekorfär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Mörkt format 1 - Dekorfär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örkt format 1 - Dekorfär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Format med tema 2 - dekorfär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3" autoAdjust="0"/>
    <p:restoredTop sz="80987" autoAdjust="0"/>
  </p:normalViewPr>
  <p:slideViewPr>
    <p:cSldViewPr snapToGrid="0">
      <p:cViewPr varScale="1">
        <p:scale>
          <a:sx n="60" d="100"/>
          <a:sy n="60" d="100"/>
        </p:scale>
        <p:origin x="130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488"/>
    </p:cViewPr>
  </p:sorterViewPr>
  <p:notesViewPr>
    <p:cSldViewPr snapToGrid="0">
      <p:cViewPr varScale="1">
        <p:scale>
          <a:sx n="70" d="100"/>
          <a:sy n="70" d="100"/>
        </p:scale>
        <p:origin x="24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74D65-D505-CE4F-B718-087D87EB9FA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03FCA-D817-6741-A62D-0E04E5C39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98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E0BAF-8F1B-C94E-BE16-426E288E899E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CE64E-6F45-F848-A120-4373DB04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77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4571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4571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4571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4571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4571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4571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4571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4571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2"/>
          <p:cNvSpPr>
            <a:spLocks noGrp="1"/>
          </p:cNvSpPr>
          <p:nvPr>
            <p:ph idx="1"/>
          </p:nvPr>
        </p:nvSpPr>
        <p:spPr bwMode="auto">
          <a:xfrm>
            <a:off x="609600" y="2116667"/>
            <a:ext cx="10972800" cy="409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4452" y="1321690"/>
            <a:ext cx="10464796" cy="775227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sv-S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56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294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25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00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95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87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948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06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kubator-logo-color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503699"/>
            <a:ext cx="6515100" cy="58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kubator-logo-color-0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-165101"/>
            <a:ext cx="4597400" cy="72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2"/>
          <p:cNvSpPr>
            <a:spLocks noGrp="1"/>
          </p:cNvSpPr>
          <p:nvPr>
            <p:ph idx="1" hasCustomPrompt="1"/>
          </p:nvPr>
        </p:nvSpPr>
        <p:spPr bwMode="auto">
          <a:xfrm>
            <a:off x="666045" y="2122318"/>
            <a:ext cx="44554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sv-SE" dirty="0" smtClean="0"/>
              <a:t>Klicka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3" name="Platshållare för text 2"/>
          <p:cNvSpPr>
            <a:spLocks noGrp="1"/>
          </p:cNvSpPr>
          <p:nvPr>
            <p:ph idx="13" hasCustomPrompt="1"/>
          </p:nvPr>
        </p:nvSpPr>
        <p:spPr bwMode="auto">
          <a:xfrm>
            <a:off x="5325899" y="2122318"/>
            <a:ext cx="45104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sv-SE" dirty="0" smtClean="0"/>
              <a:t>Klicka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64451" y="1321691"/>
            <a:ext cx="10464796" cy="775227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77336" y="1625609"/>
            <a:ext cx="10822517" cy="4385727"/>
          </a:xfrm>
          <a:prstGeom prst="rect">
            <a:avLst/>
          </a:prstGeom>
          <a:solidFill>
            <a:srgbClr val="FFFFFF"/>
          </a:solidFill>
          <a:ln w="63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64452" y="1321690"/>
            <a:ext cx="10464796" cy="775227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sv-S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"/>
          <p:cNvSpPr>
            <a:spLocks noGrp="1"/>
          </p:cNvSpPr>
          <p:nvPr>
            <p:ph type="pic" idx="1"/>
          </p:nvPr>
        </p:nvSpPr>
        <p:spPr>
          <a:xfrm>
            <a:off x="675217" y="2066219"/>
            <a:ext cx="7315200" cy="4114800"/>
          </a:xfrm>
          <a:prstGeom prst="rect">
            <a:avLst/>
          </a:prstGeom>
          <a:solidFill>
            <a:srgbClr val="FFFFFF"/>
          </a:solidFill>
          <a:ln w="635" cmpd="sng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7F7F7F"/>
                </a:solidFill>
              </a:defRPr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sv-SE" noProof="0" dirty="0" smtClean="0"/>
              <a:t>Drag </a:t>
            </a:r>
            <a:r>
              <a:rPr lang="sv-SE" noProof="0" dirty="0" err="1" smtClean="0"/>
              <a:t>picture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placeholder</a:t>
            </a:r>
            <a:r>
              <a:rPr lang="sv-SE" noProof="0" dirty="0" smtClean="0"/>
              <a:t> or </a:t>
            </a:r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icon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add</a:t>
            </a:r>
            <a:endParaRPr lang="sv-SE" noProof="0" dirty="0"/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564452" y="1321690"/>
            <a:ext cx="10464796" cy="775227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j-ea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143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6pPr>
            <a:lvl7pPr marL="91428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7pPr>
            <a:lvl8pPr marL="137143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8pPr>
            <a:lvl9pPr marL="1828573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sv-S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8856133" cy="4525963"/>
          </a:xfrm>
        </p:spPr>
        <p:txBody>
          <a:bodyPr vert="eaVert"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 rot="5400000">
            <a:off x="7968065" y="3192874"/>
            <a:ext cx="4555067" cy="1352801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>
            <a:lvl1pPr>
              <a:defRPr sz="2800">
                <a:solidFill>
                  <a:srgbClr val="7F7F7F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82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56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08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9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2116667"/>
            <a:ext cx="10972800" cy="409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64452" y="1321690"/>
            <a:ext cx="10464796" cy="775227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sv-SE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logga_SUNET_grey.pd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417733"/>
            <a:ext cx="298979" cy="372534"/>
          </a:xfrm>
          <a:prstGeom prst="rect">
            <a:avLst/>
          </a:prstGeom>
        </p:spPr>
      </p:pic>
      <p:pic>
        <p:nvPicPr>
          <p:cNvPr id="7" name="Picture 6" descr="inkubator-logo-color-01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0" y="148100"/>
            <a:ext cx="1625600" cy="1456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782" r:id="rId3"/>
    <p:sldLayoutId id="2147483818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kern="1200">
          <a:solidFill>
            <a:schemeClr val="tx1">
              <a:lumMod val="50000"/>
              <a:lumOff val="50000"/>
            </a:schemeClr>
          </a:solidFill>
          <a:latin typeface="Helvetica"/>
          <a:ea typeface="+mj-ea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5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Tx/>
        <a:buFont typeface="Wingdings" charset="2"/>
        <a:buChar char="§"/>
        <a:defRPr sz="2800" b="0" i="0" kern="1200">
          <a:solidFill>
            <a:srgbClr val="7F7F7F"/>
          </a:solidFill>
          <a:latin typeface="Helvetica Light"/>
          <a:ea typeface="+mn-ea"/>
          <a:cs typeface="Helvetica Light"/>
        </a:defRPr>
      </a:lvl1pPr>
      <a:lvl2pPr marL="800040" indent="-342900" algn="l" rtl="0" eaLnBrk="1" fontAlgn="base" hangingPunct="1">
        <a:spcBef>
          <a:spcPct val="20000"/>
        </a:spcBef>
        <a:spcAft>
          <a:spcPct val="0"/>
        </a:spcAft>
        <a:buClrTx/>
        <a:buFont typeface="Wingdings" charset="2"/>
        <a:buChar char="§"/>
        <a:defRPr sz="2000" b="0" i="0" kern="1200">
          <a:solidFill>
            <a:srgbClr val="7F7F7F"/>
          </a:solidFill>
          <a:latin typeface="Helvetica Light"/>
          <a:ea typeface="+mn-ea"/>
          <a:cs typeface="Helvetica Light"/>
        </a:defRPr>
      </a:lvl2pPr>
      <a:lvl3pPr marL="1257185" indent="-342900" algn="l" rtl="0" eaLnBrk="1" fontAlgn="base" hangingPunct="1">
        <a:spcBef>
          <a:spcPct val="20000"/>
        </a:spcBef>
        <a:spcAft>
          <a:spcPct val="0"/>
        </a:spcAft>
        <a:buClrTx/>
        <a:buFont typeface="Wingdings" charset="2"/>
        <a:buChar char="§"/>
        <a:defRPr sz="1900" b="0" i="0" kern="1200">
          <a:solidFill>
            <a:srgbClr val="7F7F7F"/>
          </a:solidFill>
          <a:latin typeface="Helvetica Light"/>
          <a:ea typeface="+mn-ea"/>
          <a:cs typeface="Helvetica Light"/>
        </a:defRPr>
      </a:lvl3pPr>
      <a:lvl4pPr marL="1657177" indent="-285750" algn="l" rtl="0" eaLnBrk="1" fontAlgn="base" hangingPunct="1">
        <a:spcBef>
          <a:spcPct val="20000"/>
        </a:spcBef>
        <a:spcAft>
          <a:spcPct val="0"/>
        </a:spcAft>
        <a:buClrTx/>
        <a:buFont typeface="Wingdings" charset="2"/>
        <a:buChar char="§"/>
        <a:defRPr sz="1600" b="0" i="0" kern="1200">
          <a:solidFill>
            <a:srgbClr val="7F7F7F"/>
          </a:solidFill>
          <a:latin typeface="Helvetica Light"/>
          <a:ea typeface="+mn-ea"/>
          <a:cs typeface="Helvetica Light"/>
        </a:defRPr>
      </a:lvl4pPr>
      <a:lvl5pPr marL="2114320" indent="-285750" algn="l" rtl="0" eaLnBrk="1" fontAlgn="base" hangingPunct="1">
        <a:spcBef>
          <a:spcPct val="20000"/>
        </a:spcBef>
        <a:spcAft>
          <a:spcPct val="0"/>
        </a:spcAft>
        <a:buClrTx/>
        <a:buFont typeface="Wingdings" charset="2"/>
        <a:buChar char="§"/>
        <a:defRPr sz="1500" b="0" i="0" kern="1200">
          <a:solidFill>
            <a:srgbClr val="7F7F7F"/>
          </a:solidFill>
          <a:latin typeface="Helvetica Light"/>
          <a:ea typeface="+mn-ea"/>
          <a:cs typeface="Helvetica Light"/>
        </a:defRPr>
      </a:lvl5pPr>
      <a:lvl6pPr marL="2514286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7A68-1F45-4AEB-8DD4-AA3B2B93DF36}" type="datetimeFigureOut">
              <a:rPr lang="sv-SE" smtClean="0"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47BF-FE5C-4F8B-B303-FEFC01A8D0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20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23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E26A23"/>
          </a:solidFill>
          <a:latin typeface="Lucida Console"/>
          <a:ea typeface="+mj-ea"/>
          <a:cs typeface="Lucida Console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5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858" indent="-342858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§"/>
        <a:defRPr sz="2800" kern="1200">
          <a:solidFill>
            <a:schemeClr val="bg1"/>
          </a:solidFill>
          <a:latin typeface="Lucida Console"/>
          <a:ea typeface="+mn-ea"/>
          <a:cs typeface="Lucida Console"/>
        </a:defRPr>
      </a:lvl1pPr>
      <a:lvl2pPr marL="742857" indent="-285717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̶"/>
        <a:defRPr sz="2000" kern="1200">
          <a:solidFill>
            <a:schemeClr val="bg1"/>
          </a:solidFill>
          <a:latin typeface="Lucida Console"/>
          <a:ea typeface="+mn-ea"/>
          <a:cs typeface="Lucida Console"/>
        </a:defRPr>
      </a:lvl2pPr>
      <a:lvl3pPr marL="1142858" indent="-22857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□"/>
        <a:defRPr sz="1900" kern="1200">
          <a:solidFill>
            <a:schemeClr val="bg1"/>
          </a:solidFill>
          <a:latin typeface="Lucida Console"/>
          <a:ea typeface="+mn-ea"/>
          <a:cs typeface="Lucida Console"/>
        </a:defRPr>
      </a:lvl3pPr>
      <a:lvl4pPr marL="1600000" indent="-2285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1"/>
          </a:solidFill>
          <a:latin typeface="Lucida Console"/>
          <a:ea typeface="+mn-ea"/>
          <a:cs typeface="Lucida Console"/>
        </a:defRPr>
      </a:lvl4pPr>
      <a:lvl5pPr marL="2057143" indent="-2285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bg1"/>
          </a:solidFill>
          <a:latin typeface="Lucida Console"/>
          <a:ea typeface="+mn-ea"/>
          <a:cs typeface="Lucida Console"/>
        </a:defRPr>
      </a:lvl5pPr>
      <a:lvl6pPr marL="2514286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Säkerhet – utökat skydd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2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09601" y="2116667"/>
            <a:ext cx="6584918" cy="409416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Projekt utreder möjligheten till att öka skyddet på lärosäten genom att använda sig av </a:t>
            </a:r>
            <a:r>
              <a:rPr lang="sv-SE" i="1" dirty="0"/>
              <a:t>Nästa generations brandväggar (</a:t>
            </a:r>
            <a:r>
              <a:rPr lang="sv-SE" i="1" dirty="0" err="1"/>
              <a:t>Next</a:t>
            </a:r>
            <a:r>
              <a:rPr lang="sv-SE" i="1" dirty="0"/>
              <a:t> Generation </a:t>
            </a:r>
            <a:r>
              <a:rPr lang="sv-SE" i="1" dirty="0" err="1"/>
              <a:t>FireWall</a:t>
            </a:r>
            <a:r>
              <a:rPr lang="sv-SE" i="1" dirty="0"/>
              <a:t>)</a:t>
            </a:r>
            <a:r>
              <a:rPr lang="sv-SE" dirty="0"/>
              <a:t> och </a:t>
            </a:r>
            <a:r>
              <a:rPr lang="sv-SE" i="1" dirty="0"/>
              <a:t>System för intrångsskydd</a:t>
            </a:r>
            <a:r>
              <a:rPr lang="sv-SE" dirty="0"/>
              <a:t> </a:t>
            </a:r>
            <a:r>
              <a:rPr lang="sv-SE" i="1" dirty="0"/>
              <a:t>(</a:t>
            </a:r>
            <a:r>
              <a:rPr lang="sv-SE" i="1" dirty="0" err="1"/>
              <a:t>Intrusion</a:t>
            </a:r>
            <a:r>
              <a:rPr lang="sv-SE" i="1" dirty="0"/>
              <a:t> Prevention System).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Projektdirektiv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2209">
            <a:off x="7122697" y="2201834"/>
            <a:ext cx="51149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045" y="2357473"/>
            <a:ext cx="10464796" cy="4290808"/>
          </a:xfrm>
        </p:spPr>
        <p:txBody>
          <a:bodyPr/>
          <a:lstStyle/>
          <a:p>
            <a:r>
              <a:rPr lang="sv-SE" sz="2400" dirty="0" smtClean="0"/>
              <a:t>Säkerhetsfrågor </a:t>
            </a:r>
            <a:r>
              <a:rPr lang="sv-SE" sz="2400" dirty="0"/>
              <a:t>inom IT-området har blivit allt </a:t>
            </a:r>
            <a:r>
              <a:rPr lang="sv-SE" sz="2400" dirty="0" smtClean="0"/>
              <a:t>viktigare</a:t>
            </a:r>
          </a:p>
          <a:p>
            <a:r>
              <a:rPr lang="sv-SE" sz="2400" dirty="0" smtClean="0"/>
              <a:t>Dataintrången ökar</a:t>
            </a:r>
          </a:p>
          <a:p>
            <a:r>
              <a:rPr lang="sv-SE" sz="2400" dirty="0" smtClean="0"/>
              <a:t>Mer sofistikerade </a:t>
            </a:r>
            <a:r>
              <a:rPr lang="sv-SE" sz="2400" dirty="0"/>
              <a:t>attacker och avancerade hot mot våra </a:t>
            </a:r>
            <a:r>
              <a:rPr lang="sv-SE" sz="2400" dirty="0" smtClean="0"/>
              <a:t>informationstillgångar</a:t>
            </a:r>
          </a:p>
          <a:p>
            <a:r>
              <a:rPr lang="sv-SE" sz="2400" dirty="0"/>
              <a:t>Behov av sofistikerade och automatiserade tekniska lösningar för att möta hoten</a:t>
            </a:r>
          </a:p>
          <a:p>
            <a:endParaRPr lang="sv-SE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045" y="1331851"/>
            <a:ext cx="10464796" cy="775227"/>
          </a:xfrm>
        </p:spPr>
        <p:txBody>
          <a:bodyPr>
            <a:normAutofit/>
          </a:bodyPr>
          <a:lstStyle/>
          <a:p>
            <a:r>
              <a:rPr lang="sv-SE" dirty="0" smtClean="0"/>
              <a:t>Bakgrund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53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045" y="2122318"/>
            <a:ext cx="10363202" cy="4525963"/>
          </a:xfrm>
        </p:spPr>
        <p:txBody>
          <a:bodyPr/>
          <a:lstStyle/>
          <a:p>
            <a:r>
              <a:rPr lang="sv-SE" dirty="0" smtClean="0"/>
              <a:t>…ta </a:t>
            </a:r>
            <a:r>
              <a:rPr lang="sv-SE" dirty="0"/>
              <a:t>fram rekommendationer kring </a:t>
            </a:r>
            <a:r>
              <a:rPr lang="sv-SE" i="1" dirty="0"/>
              <a:t>Nästa generations brandväggar </a:t>
            </a:r>
            <a:r>
              <a:rPr lang="sv-SE" dirty="0"/>
              <a:t>samt </a:t>
            </a:r>
            <a:r>
              <a:rPr lang="sv-SE" i="1" dirty="0"/>
              <a:t>System för </a:t>
            </a:r>
            <a:r>
              <a:rPr lang="sv-SE" i="1" dirty="0" smtClean="0"/>
              <a:t>intrångsskydd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Utvärdera </a:t>
            </a:r>
            <a:r>
              <a:rPr lang="sv-SE" dirty="0"/>
              <a:t>olika produkter som implementerar de olika tekniska lösningarna och gör en jämförelse och rekommendation kopplat till dom olika </a:t>
            </a:r>
            <a:r>
              <a:rPr lang="sv-SE" dirty="0" smtClean="0"/>
              <a:t>produkterna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78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045" y="2122318"/>
            <a:ext cx="9560306" cy="4525963"/>
          </a:xfrm>
        </p:spPr>
        <p:txBody>
          <a:bodyPr/>
          <a:lstStyle/>
          <a:p>
            <a:r>
              <a:rPr lang="sv-SE" dirty="0" smtClean="0"/>
              <a:t>Policys och roller</a:t>
            </a:r>
          </a:p>
          <a:p>
            <a:r>
              <a:rPr lang="sv-SE" dirty="0" smtClean="0"/>
              <a:t>Arkitektur</a:t>
            </a:r>
          </a:p>
          <a:p>
            <a:r>
              <a:rPr lang="sv-SE" dirty="0" smtClean="0"/>
              <a:t>Marknadsanalys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gör vi?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86" y="1458191"/>
            <a:ext cx="5295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 ???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" y="2389504"/>
            <a:ext cx="10718936" cy="33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9 mall Sun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Sunet 16.9" id="{214532BC-C157-4765-89B4-3B8CD7F2B513}" vid="{0F800F2A-8FD2-4A32-8973-EFC91AAD6DC1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6.9 mall Sun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Sunet 16.9" id="{214532BC-C157-4765-89B4-3B8CD7F2B513}" vid="{0F800F2A-8FD2-4A32-8973-EFC91AAD6DC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 mall Sunet.potx</Template>
  <TotalTime>15598</TotalTime>
  <Words>110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Helvetica</vt:lpstr>
      <vt:lpstr>Helvetica Light</vt:lpstr>
      <vt:lpstr>Lucida Console</vt:lpstr>
      <vt:lpstr>Wingdings</vt:lpstr>
      <vt:lpstr>16.9 mall Sunet</vt:lpstr>
      <vt:lpstr>Anpassad formgivning</vt:lpstr>
      <vt:lpstr>1_16.9 mall Sunet</vt:lpstr>
      <vt:lpstr>Säkerhet – utökat skydd</vt:lpstr>
      <vt:lpstr>Projektdirektiv</vt:lpstr>
      <vt:lpstr>Bakgrund</vt:lpstr>
      <vt:lpstr>Mål</vt:lpstr>
      <vt:lpstr>Vad gör vi?</vt:lpstr>
      <vt:lpstr>Frågor 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Upphandlingar</dc:title>
  <dc:creator>leifj</dc:creator>
  <cp:lastModifiedBy>Mattias Pettersson</cp:lastModifiedBy>
  <cp:revision>583</cp:revision>
  <cp:lastPrinted>2016-01-11T11:48:47Z</cp:lastPrinted>
  <dcterms:created xsi:type="dcterms:W3CDTF">2014-03-17T10:49:20Z</dcterms:created>
  <dcterms:modified xsi:type="dcterms:W3CDTF">2017-03-29T11:31:24Z</dcterms:modified>
</cp:coreProperties>
</file>